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Public Sans ExtraBold"/>
      <p:bold r:id="rId10"/>
      <p:boldItalic r:id="rId11"/>
    </p:embeddedFont>
    <p:embeddedFont>
      <p:font typeface="Public Sans Medium"/>
      <p:regular r:id="rId12"/>
      <p:bold r:id="rId13"/>
      <p:italic r:id="rId14"/>
      <p:boldItalic r:id="rId15"/>
    </p:embeddedFont>
    <p:embeddedFont>
      <p:font typeface="Public Sans"/>
      <p:regular r:id="rId16"/>
      <p:bold r:id="rId17"/>
      <p:italic r:id="rId18"/>
      <p:boldItalic r:id="rId19"/>
    </p:embeddedFont>
    <p:embeddedFont>
      <p:font typeface="Playfair Display SemiBold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PublicSansMedium-bold.fntdata"/><Relationship Id="rId18" Type="http://schemas.openxmlformats.org/officeDocument/2006/relationships/font" Target="fonts/PublicSans-italic.fntdata"/><Relationship Id="rId8" Type="http://schemas.openxmlformats.org/officeDocument/2006/relationships/slide" Target="slides/slide4.xml"/><Relationship Id="rId26" Type="http://schemas.openxmlformats.org/officeDocument/2006/relationships/customXml" Target="../customXml/item3.xml"/><Relationship Id="rId21" Type="http://schemas.openxmlformats.org/officeDocument/2006/relationships/font" Target="fonts/PlayfairDisplaySemiBold-bold.fntdata"/><Relationship Id="rId3" Type="http://schemas.openxmlformats.org/officeDocument/2006/relationships/slideMaster" Target="slideMasters/slideMaster1.xml"/><Relationship Id="rId12" Type="http://schemas.openxmlformats.org/officeDocument/2006/relationships/font" Target="fonts/PublicSansMedium-regular.fntdata"/><Relationship Id="rId17" Type="http://schemas.openxmlformats.org/officeDocument/2006/relationships/font" Target="fonts/PublicSans-bold.fntdata"/><Relationship Id="rId7" Type="http://schemas.openxmlformats.org/officeDocument/2006/relationships/slide" Target="slides/slide3.xml"/><Relationship Id="rId25" Type="http://schemas.openxmlformats.org/officeDocument/2006/relationships/customXml" Target="../customXml/item2.xml"/><Relationship Id="rId20" Type="http://schemas.openxmlformats.org/officeDocument/2006/relationships/font" Target="fonts/PlayfairDisplaySemiBold-regular.fntdata"/><Relationship Id="rId2" Type="http://schemas.openxmlformats.org/officeDocument/2006/relationships/presProps" Target="presProps.xml"/><Relationship Id="rId16" Type="http://schemas.openxmlformats.org/officeDocument/2006/relationships/font" Target="fonts/PublicSans-regular.fntdata"/><Relationship Id="rId11" Type="http://schemas.openxmlformats.org/officeDocument/2006/relationships/font" Target="fonts/PublicSansExtraBold-boldItalic.fntdata"/><Relationship Id="rId1" Type="http://schemas.openxmlformats.org/officeDocument/2006/relationships/theme" Target="theme/theme2.xml"/><Relationship Id="rId6" Type="http://schemas.openxmlformats.org/officeDocument/2006/relationships/slide" Target="slides/slide2.xml"/><Relationship Id="rId24" Type="http://schemas.openxmlformats.org/officeDocument/2006/relationships/customXml" Target="../customXml/item1.xml"/><Relationship Id="rId23" Type="http://schemas.openxmlformats.org/officeDocument/2006/relationships/font" Target="fonts/PlayfairDisplaySemiBold-boldItalic.fntdata"/><Relationship Id="rId15" Type="http://schemas.openxmlformats.org/officeDocument/2006/relationships/font" Target="fonts/PublicSansMedium-boldItalic.fntdata"/><Relationship Id="rId5" Type="http://schemas.openxmlformats.org/officeDocument/2006/relationships/slide" Target="slides/slide1.xml"/><Relationship Id="rId10" Type="http://schemas.openxmlformats.org/officeDocument/2006/relationships/font" Target="fonts/PublicSansExtraBold-bold.fntdata"/><Relationship Id="rId19" Type="http://schemas.openxmlformats.org/officeDocument/2006/relationships/font" Target="fonts/PublicSans-boldItalic.fntdata"/><Relationship Id="rId22" Type="http://schemas.openxmlformats.org/officeDocument/2006/relationships/font" Target="fonts/PlayfairDisplaySemiBold-italic.fntdata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font" Target="fonts/PublicSansMedium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7b96c1cc06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7b96c1cc06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047c83b2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047c83b2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Social Upgrade = IG Album, Gewinnspiel Upgrade, Newsletter Platzierung … ggf. Startseite als Goodie // FOLIE = in Progress!!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b495aac19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b495aac19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Social Upgrade = IG Album, Gewinnspiel Upgrade, Newsletter Platzierung … ggf. Startseite als Goodie // FOLIE = in Progress!!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b495aac19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b495aac19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Social Upgrade = IG Album, Gewinnspiel Upgrade, Newsletter Platzierung … ggf. Startseite als Goodie // FOLIE = in Progress!!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b96c1cc06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b96c1cc06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hyperlink" Target="https://www.1000things.at/blog/gewinne-ein-wochenende-fuer-zwei-im-brandneuen-o11-boutique-hotel-vienna/" TargetMode="External"/><Relationship Id="rId6" Type="http://schemas.openxmlformats.org/officeDocument/2006/relationships/image" Target="../media/image4.png"/><Relationship Id="rId7" Type="http://schemas.openxmlformats.org/officeDocument/2006/relationships/hyperlink" Target="https://www.1000things.at/blog/gewinne-ein-wochenende-fuer-zwei-im-brandneuen-o11-boutique-hotel-vienna/" TargetMode="External"/><Relationship Id="rId8" Type="http://schemas.openxmlformats.org/officeDocument/2006/relationships/hyperlink" Target="https://www.1000things.at/blog/gewinne-ein-wochenende-fuer-zwei-im-brandneuen-o11-boutique-hotel-vienna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hyperlink" Target="https://www.1000things.at/blog/5-besondere-hotels-fuer-euren-traum-urlaub-in-der-steiermark/" TargetMode="External"/><Relationship Id="rId6" Type="http://schemas.openxmlformats.org/officeDocument/2006/relationships/image" Target="../media/image5.png"/><Relationship Id="rId7" Type="http://schemas.openxmlformats.org/officeDocument/2006/relationships/hyperlink" Target="https://www.1000things.at/blog/5-besondere-hotels-fuer-euren-traum-urlaub-in-der-steiermark/" TargetMode="External"/><Relationship Id="rId8" Type="http://schemas.openxmlformats.org/officeDocument/2006/relationships/hyperlink" Target="https://www.1000things.at/blog/5-besondere-hotels-fuer-euren-traum-urlaub-in-der-steiermark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1000things.at/blog/native-poll/" TargetMode="External"/><Relationship Id="rId4" Type="http://schemas.openxmlformats.org/officeDocument/2006/relationships/image" Target="../media/image6.png"/><Relationship Id="rId10" Type="http://schemas.openxmlformats.org/officeDocument/2006/relationships/hyperlink" Target="https://www.1000things.at/blog/native-poll/" TargetMode="External"/><Relationship Id="rId9" Type="http://schemas.openxmlformats.org/officeDocument/2006/relationships/hyperlink" Target="https://www.1000things.at/blog/native-poll/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hyperlink" Target="https://www.1000things.at/blog/native-poll/" TargetMode="External"/><Relationship Id="rId8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hyperlink" Target="mailto:ALEXANDER@1000THINGS.AT" TargetMode="External"/><Relationship Id="rId10" Type="http://schemas.openxmlformats.org/officeDocument/2006/relationships/hyperlink" Target="mailto:ALEXANDER@1000THINGS.AT" TargetMode="External"/><Relationship Id="rId13" Type="http://schemas.openxmlformats.org/officeDocument/2006/relationships/image" Target="../media/image13.jpg"/><Relationship Id="rId1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hyperlink" Target="http://1000things.at" TargetMode="External"/><Relationship Id="rId9" Type="http://schemas.openxmlformats.org/officeDocument/2006/relationships/hyperlink" Target="mailto:ALEXANDER@1000THINGS.AT" TargetMode="External"/><Relationship Id="rId5" Type="http://schemas.openxmlformats.org/officeDocument/2006/relationships/hyperlink" Target="https://business.1000things.at/" TargetMode="External"/><Relationship Id="rId6" Type="http://schemas.openxmlformats.org/officeDocument/2006/relationships/image" Target="../media/image11.png"/><Relationship Id="rId7" Type="http://schemas.openxmlformats.org/officeDocument/2006/relationships/hyperlink" Target="https://business.1000things.at/mediakit/" TargetMode="External"/><Relationship Id="rId8" Type="http://schemas.openxmlformats.org/officeDocument/2006/relationships/hyperlink" Target="mailto:denise@1000things.a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541318" y="4766155"/>
            <a:ext cx="10533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© 1000things</a:t>
            </a:r>
            <a:endParaRPr sz="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25000" r="25000" t="0"/>
          <a:stretch/>
        </p:blipFill>
        <p:spPr>
          <a:xfrm>
            <a:off x="4150596" y="152400"/>
            <a:ext cx="4838700" cy="4838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b="0" l="13010" r="12127" t="0"/>
          <a:stretch/>
        </p:blipFill>
        <p:spPr>
          <a:xfrm>
            <a:off x="4347050" y="0"/>
            <a:ext cx="4499052" cy="5683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7725" y="1449630"/>
            <a:ext cx="1294301" cy="787399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54325" y="2535767"/>
            <a:ext cx="3733500" cy="17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48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Werbe-</a:t>
            </a:r>
            <a:endParaRPr i="1" sz="48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48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pakete</a:t>
            </a:r>
            <a:endParaRPr sz="48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48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2025</a:t>
            </a:r>
            <a:endParaRPr i="1" sz="16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1182550" y="678425"/>
            <a:ext cx="1859100" cy="411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rotWithShape="0" algn="bl" dir="3180000" dist="38100">
              <a:schemeClr val="dk2"/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EXKLUSIV FÜR </a:t>
            </a:r>
            <a:endParaRPr sz="1000">
              <a:solidFill>
                <a:schemeClr val="dk2"/>
              </a:solidFill>
              <a:latin typeface="Public Sans ExtraBold"/>
              <a:ea typeface="Public Sans ExtraBold"/>
              <a:cs typeface="Public Sans ExtraBold"/>
              <a:sym typeface="Public Sans ExtraBold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1000">
                <a:solidFill>
                  <a:schemeClr val="dk2"/>
                </a:solidFill>
                <a:latin typeface="Public Sans ExtraBold"/>
                <a:ea typeface="Public Sans ExtraBold"/>
                <a:cs typeface="Public Sans ExtraBold"/>
                <a:sym typeface="Public Sans ExtraBold"/>
              </a:rPr>
              <a:t>ÖHV MITGLIEDER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55750" y="1858425"/>
            <a:ext cx="3827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>
                <a:solidFill>
                  <a:srgbClr val="3C3C3C"/>
                </a:solidFill>
                <a:latin typeface="Public Sans"/>
                <a:ea typeface="Public Sans"/>
                <a:cs typeface="Public Sans"/>
                <a:sym typeface="Public Sans"/>
              </a:rPr>
              <a:t>Beim 1000things Kalender öffnen User:innen jeden Tag ein Türchen und können Urlaube, Aufenthalte und mehr gewinnen. Mit diesem etablierten Gewinnspiel-Format erreichen Sie punktuell hohe Aufmerksamkeit bei einem reisefreudigen Publikum.</a:t>
            </a:r>
            <a:endParaRPr sz="9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88700" y="254675"/>
            <a:ext cx="4515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3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Paket 1: </a:t>
            </a:r>
            <a:endParaRPr i="1" sz="3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3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Der 1000things Kalender</a:t>
            </a:r>
            <a:endParaRPr i="1" sz="3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5199074" y="-5100"/>
            <a:ext cx="3963600" cy="51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407300" y="2749200"/>
            <a:ext cx="2830200" cy="1196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1x Kalender-Teilnahme nach Wahl </a:t>
            </a:r>
            <a:r>
              <a:rPr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(Urlaubskalender im Frühjahr, Herbstkalender im September oder Adventkalender im Dezember)</a:t>
            </a:r>
            <a:endParaRPr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Erstellung des Kalender-Kästchen inkl. Grafiken </a:t>
            </a:r>
            <a:endParaRPr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Bewerbung via </a:t>
            </a: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Facebook und Instagram</a:t>
            </a:r>
            <a:endParaRPr b="1"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Weitergabe aller E-Mail-Adressen</a:t>
            </a:r>
            <a:r>
              <a:rPr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für eigene Nutzung </a:t>
            </a:r>
            <a:br>
              <a:rPr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(⌀ 500 Adressen) </a:t>
            </a:r>
            <a:endParaRPr sz="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3">
            <a:alphaModFix/>
          </a:blip>
          <a:srcRect b="0" l="3480" r="3470" t="0"/>
          <a:stretch/>
        </p:blipFill>
        <p:spPr>
          <a:xfrm>
            <a:off x="4199102" y="613407"/>
            <a:ext cx="6642760" cy="404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 rotWithShape="1">
          <a:blip r:embed="rId4">
            <a:alphaModFix/>
          </a:blip>
          <a:srcRect b="67319" l="0" r="38590" t="0"/>
          <a:stretch/>
        </p:blipFill>
        <p:spPr>
          <a:xfrm>
            <a:off x="8387250" y="4527575"/>
            <a:ext cx="766851" cy="615926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/>
          <p:nvPr/>
        </p:nvSpPr>
        <p:spPr>
          <a:xfrm>
            <a:off x="3417825" y="3792750"/>
            <a:ext cx="1056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statt € 2.480</a:t>
            </a:r>
            <a:endParaRPr b="1" sz="8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71" name="Google Shape;71;p1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10370" l="0" r="0" t="0"/>
          <a:stretch/>
        </p:blipFill>
        <p:spPr>
          <a:xfrm>
            <a:off x="5018092" y="920433"/>
            <a:ext cx="4984501" cy="32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8127375" y="367025"/>
            <a:ext cx="641100" cy="615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 u="sng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Klick</a:t>
            </a:r>
            <a:endParaRPr i="1" sz="11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 u="sng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hier!</a:t>
            </a:r>
            <a:endParaRPr i="1" sz="1100" u="sng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3926375" y="4810800"/>
            <a:ext cx="129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Angebot gültig bis 31.12.2025</a:t>
            </a:r>
            <a:endParaRPr sz="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3383025" y="2746500"/>
            <a:ext cx="1180800" cy="102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€</a:t>
            </a:r>
            <a:r>
              <a:rPr b="1" lang="de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i="1" lang="de" sz="21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1.990</a:t>
            </a:r>
            <a:r>
              <a:rPr i="1" lang="de" sz="13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*</a:t>
            </a:r>
            <a:endParaRPr b="1" sz="1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221175" y="4590888"/>
            <a:ext cx="31587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6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*Preise und Produktfotos werden vom Partner zur Verfügung gestellt. Das Zusenden der Preise an die Gewinner:innen  liegt in der Verantwortung des Partners; Produktfotos durch 1000things sehr gerne auf Anfrage.</a:t>
            </a:r>
            <a:endParaRPr i="1" sz="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6" name="Google Shape;76;p14"/>
          <p:cNvSpPr txBox="1"/>
          <p:nvPr/>
        </p:nvSpPr>
        <p:spPr>
          <a:xfrm>
            <a:off x="407300" y="3994050"/>
            <a:ext cx="2830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750">
                <a:solidFill>
                  <a:schemeClr val="dk2"/>
                </a:solidFill>
              </a:rPr>
              <a:t>ÖHV-Bonus: </a:t>
            </a:r>
            <a:r>
              <a:rPr lang="de" sz="750">
                <a:solidFill>
                  <a:schemeClr val="dk2"/>
                </a:solidFill>
              </a:rPr>
              <a:t>Die ersten 5 Buchungen erhalten eine gratis Newsletter-Platzierung im 1000things Austria-Newsletter mit garantierten 30.000 Empfänger*innen. </a:t>
            </a:r>
            <a:endParaRPr sz="6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/>
          <p:nvPr/>
        </p:nvSpPr>
        <p:spPr>
          <a:xfrm>
            <a:off x="355750" y="1934625"/>
            <a:ext cx="38271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>
                <a:solidFill>
                  <a:srgbClr val="2A2F3D"/>
                </a:solidFill>
                <a:latin typeface="Public Sans"/>
                <a:ea typeface="Public Sans"/>
                <a:cs typeface="Public Sans"/>
                <a:sym typeface="Public Sans"/>
              </a:rPr>
              <a:t>Ihre Nennung wird von uns SEO-optimiert erstellt und in einem thematisch relevanten Beitrag prominent platziert. Somit wird Ihr Betrieb zielgruppensicher eingebaut und erreicht neue Gäste.</a:t>
            </a:r>
            <a:endParaRPr sz="900">
              <a:solidFill>
                <a:srgbClr val="2A2F3D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88701" y="254675"/>
            <a:ext cx="3651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3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Paket 2: </a:t>
            </a:r>
            <a:endParaRPr i="1" sz="3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3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Die 1000things Listicle- Nennung</a:t>
            </a:r>
            <a:endParaRPr i="1" sz="3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83" name="Google Shape;83;p15"/>
          <p:cNvSpPr/>
          <p:nvPr/>
        </p:nvSpPr>
        <p:spPr>
          <a:xfrm>
            <a:off x="5199074" y="-5100"/>
            <a:ext cx="3963600" cy="51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407300" y="2749200"/>
            <a:ext cx="2845500" cy="102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1x Nennung</a:t>
            </a:r>
            <a:r>
              <a:rPr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in einem abgestimmten Artikel</a:t>
            </a:r>
            <a:endParaRPr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3.500 Leser*innen garantiert</a:t>
            </a:r>
            <a:endParaRPr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3 Monate</a:t>
            </a:r>
            <a:r>
              <a:rPr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Laufzeit</a:t>
            </a:r>
            <a:endParaRPr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Bewerbung via </a:t>
            </a: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Facebook Posting und Instagram Story Slide</a:t>
            </a:r>
            <a:endParaRPr sz="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3">
            <a:alphaModFix/>
          </a:blip>
          <a:srcRect b="0" l="3480" r="3470" t="0"/>
          <a:stretch/>
        </p:blipFill>
        <p:spPr>
          <a:xfrm>
            <a:off x="4199102" y="613407"/>
            <a:ext cx="6642760" cy="404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4">
            <a:alphaModFix/>
          </a:blip>
          <a:srcRect b="67319" l="0" r="38590" t="0"/>
          <a:stretch/>
        </p:blipFill>
        <p:spPr>
          <a:xfrm>
            <a:off x="8387250" y="4527575"/>
            <a:ext cx="766851" cy="61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7037" l="0" r="0" t="0"/>
          <a:stretch/>
        </p:blipFill>
        <p:spPr>
          <a:xfrm>
            <a:off x="5004725" y="920433"/>
            <a:ext cx="5015225" cy="317842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/>
          <p:nvPr/>
        </p:nvSpPr>
        <p:spPr>
          <a:xfrm>
            <a:off x="8127375" y="367025"/>
            <a:ext cx="641100" cy="615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 u="sng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Klick</a:t>
            </a:r>
            <a:endParaRPr i="1" sz="11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 u="sng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hier!</a:t>
            </a:r>
            <a:endParaRPr i="1" sz="1100" u="sng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3383025" y="2728366"/>
            <a:ext cx="1180800" cy="102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€</a:t>
            </a:r>
            <a:r>
              <a:rPr b="1" lang="de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i="1" lang="de" sz="21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2.290</a:t>
            </a:r>
            <a:r>
              <a:rPr i="1" lang="de" sz="13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*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3417825" y="3751066"/>
            <a:ext cx="87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statt € 2.980</a:t>
            </a:r>
            <a:endParaRPr b="1" sz="8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3926375" y="4810800"/>
            <a:ext cx="129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Angebot gültig bis 31.12.2025</a:t>
            </a:r>
            <a:endParaRPr sz="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414950" y="3944775"/>
            <a:ext cx="2830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750">
                <a:solidFill>
                  <a:schemeClr val="dk2"/>
                </a:solidFill>
              </a:rPr>
              <a:t>ÖHV-Bonus: </a:t>
            </a:r>
            <a:r>
              <a:rPr lang="de" sz="750">
                <a:solidFill>
                  <a:schemeClr val="dk2"/>
                </a:solidFill>
              </a:rPr>
              <a:t>Die ersten 5 Buchungen erhalten eine gratis Newsletter-Platzierung im 1000things Austria-Newsletter mit garantierten 30.000 Empfänger*innen. </a:t>
            </a:r>
            <a:endParaRPr sz="6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355750" y="1934625"/>
            <a:ext cx="38271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900">
                <a:solidFill>
                  <a:srgbClr val="3C3C3C"/>
                </a:solidFill>
                <a:latin typeface="Public Sans"/>
                <a:ea typeface="Public Sans"/>
                <a:cs typeface="Public Sans"/>
                <a:sym typeface="Public Sans"/>
              </a:rPr>
              <a:t>Awareness für Ihren Betrieb – auf unterschiedlichen Kanälen und genau zur richtigen Zeit. Kombinieren Sie Paket 1 &amp; 2 und stocken Sie es mit einem </a:t>
            </a:r>
            <a:r>
              <a:rPr lang="de" sz="900" u="sng">
                <a:solidFill>
                  <a:srgbClr val="1155CC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1000things Native </a:t>
            </a:r>
            <a:r>
              <a:rPr lang="de" sz="900">
                <a:solidFill>
                  <a:srgbClr val="3C3C3C"/>
                </a:solidFill>
                <a:latin typeface="Public Sans"/>
                <a:ea typeface="Public Sans"/>
                <a:cs typeface="Public Sans"/>
                <a:sym typeface="Public Sans"/>
              </a:rPr>
              <a:t>weiter auf, um die ultimative Präsenz über die gewünschte Saison zu bekommen</a:t>
            </a:r>
            <a:r>
              <a:rPr lang="de" sz="900">
                <a:solidFill>
                  <a:srgbClr val="4A4A49"/>
                </a:solidFill>
                <a:highlight>
                  <a:srgbClr val="FFFFFF"/>
                </a:highlight>
                <a:latin typeface="Public Sans"/>
                <a:ea typeface="Public Sans"/>
                <a:cs typeface="Public Sans"/>
                <a:sym typeface="Public Sans"/>
              </a:rPr>
              <a:t>.</a:t>
            </a:r>
            <a:endParaRPr sz="900">
              <a:solidFill>
                <a:srgbClr val="2A2F3D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88704" y="254675"/>
            <a:ext cx="4318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3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Paket 3: </a:t>
            </a:r>
            <a:endParaRPr i="1" sz="3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3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Das Saison-</a:t>
            </a:r>
            <a:endParaRPr i="1" sz="3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32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Premium-Paket</a:t>
            </a:r>
            <a:endParaRPr i="1" sz="3200"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99" name="Google Shape;99;p16"/>
          <p:cNvSpPr/>
          <p:nvPr/>
        </p:nvSpPr>
        <p:spPr>
          <a:xfrm>
            <a:off x="5199074" y="-5100"/>
            <a:ext cx="3963600" cy="515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355750" y="2824825"/>
            <a:ext cx="2835300" cy="1340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1x Website Gewinnspiel Paket 1)</a:t>
            </a:r>
            <a:endParaRPr b="1"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1x Listicle Nennung (Paket 2)</a:t>
            </a:r>
            <a:endParaRPr b="1"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1x Native Ad</a:t>
            </a:r>
            <a:endParaRPr b="1"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Dynamische Ausspielung des Native-Ads </a:t>
            </a:r>
            <a:r>
              <a:rPr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in thematisch und zielgruppenrelevanten Beiträgen auf 1000things.at</a:t>
            </a:r>
            <a:endParaRPr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10.000 Leser*innen garantiert </a:t>
            </a:r>
            <a:endParaRPr sz="7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indent="-130849" lvl="0" marL="86399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Public Sans"/>
              <a:buChar char="●"/>
            </a:pP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zusätzlich zu allen Garantien von </a:t>
            </a: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Paket</a:t>
            </a:r>
            <a:r>
              <a:rPr b="1" lang="de" sz="7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 1 und Paket 2</a:t>
            </a:r>
            <a:endParaRPr sz="7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 rotWithShape="1">
          <a:blip r:embed="rId4">
            <a:alphaModFix/>
          </a:blip>
          <a:srcRect b="0" l="3480" r="3470" t="0"/>
          <a:stretch/>
        </p:blipFill>
        <p:spPr>
          <a:xfrm>
            <a:off x="4199102" y="613407"/>
            <a:ext cx="6642760" cy="4040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6"/>
          <p:cNvPicPr preferRelativeResize="0"/>
          <p:nvPr/>
        </p:nvPicPr>
        <p:blipFill rotWithShape="1">
          <a:blip r:embed="rId5">
            <a:alphaModFix/>
          </a:blip>
          <a:srcRect b="67319" l="0" r="38590" t="0"/>
          <a:stretch/>
        </p:blipFill>
        <p:spPr>
          <a:xfrm>
            <a:off x="8387250" y="4527575"/>
            <a:ext cx="766851" cy="615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6"/>
          <p:cNvPicPr preferRelativeResize="0"/>
          <p:nvPr/>
        </p:nvPicPr>
        <p:blipFill rotWithShape="1">
          <a:blip r:embed="rId6">
            <a:alphaModFix/>
          </a:blip>
          <a:srcRect b="2676" l="7206" r="6793" t="0"/>
          <a:stretch/>
        </p:blipFill>
        <p:spPr>
          <a:xfrm>
            <a:off x="5011663" y="915801"/>
            <a:ext cx="5017625" cy="316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6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7541" l="31960" r="31321" t="11968"/>
          <a:stretch/>
        </p:blipFill>
        <p:spPr>
          <a:xfrm>
            <a:off x="5713539" y="946199"/>
            <a:ext cx="3613882" cy="316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/>
          <p:nvPr/>
        </p:nvSpPr>
        <p:spPr>
          <a:xfrm>
            <a:off x="8127375" y="367025"/>
            <a:ext cx="641100" cy="615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 u="sng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Klick</a:t>
            </a:r>
            <a:endParaRPr i="1" sz="11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 u="sng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hier!</a:t>
            </a:r>
            <a:endParaRPr i="1" sz="11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3383025" y="2824832"/>
            <a:ext cx="1180800" cy="10227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11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€</a:t>
            </a:r>
            <a:r>
              <a:rPr b="1" lang="de" sz="10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i="1" lang="de" sz="21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4.990</a:t>
            </a:r>
            <a:r>
              <a:rPr i="1" lang="de" sz="1300">
                <a:solidFill>
                  <a:schemeClr val="lt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*</a:t>
            </a:r>
            <a:endParaRPr b="1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3926375" y="4810800"/>
            <a:ext cx="1294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" sz="6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Angebot gültig bis 31.12.2025</a:t>
            </a:r>
            <a:endParaRPr sz="6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388700" y="4254125"/>
            <a:ext cx="2830200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750">
                <a:solidFill>
                  <a:schemeClr val="dk2"/>
                </a:solidFill>
              </a:rPr>
              <a:t>ÖHV-Bonus: </a:t>
            </a:r>
            <a:r>
              <a:rPr lang="de" sz="750">
                <a:solidFill>
                  <a:schemeClr val="dk2"/>
                </a:solidFill>
              </a:rPr>
              <a:t>Die ersten 5 Buchungen erhalten eine gratis Newsletter-Platzierung im 1000things Austria-Newsletter mit garantierten 30.000 Empfänger*innen. </a:t>
            </a:r>
            <a:endParaRPr sz="600">
              <a:solidFill>
                <a:schemeClr val="dk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3417825" y="3827266"/>
            <a:ext cx="879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de" sz="800">
                <a:solidFill>
                  <a:schemeClr val="dk1"/>
                </a:solidFill>
                <a:latin typeface="Public Sans"/>
                <a:ea typeface="Public Sans"/>
                <a:cs typeface="Public Sans"/>
                <a:sym typeface="Public Sans"/>
              </a:rPr>
              <a:t>statt € 7.450</a:t>
            </a:r>
            <a:endParaRPr b="1" sz="800">
              <a:solidFill>
                <a:schemeClr val="dk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40" y="89144"/>
            <a:ext cx="8996700" cy="495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15" name="Google Shape;115;p17"/>
          <p:cNvSpPr/>
          <p:nvPr/>
        </p:nvSpPr>
        <p:spPr>
          <a:xfrm>
            <a:off x="6432934" y="863300"/>
            <a:ext cx="1637400" cy="3402000"/>
          </a:xfrm>
          <a:prstGeom prst="roundRect">
            <a:avLst>
              <a:gd fmla="val 16667" name="adj"/>
            </a:avLst>
          </a:prstGeom>
          <a:solidFill>
            <a:srgbClr val="FAF5EB"/>
          </a:solidFill>
          <a:ln cap="flat" cmpd="sng" w="9525">
            <a:solidFill>
              <a:srgbClr val="FF64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7"/>
          <p:cNvSpPr/>
          <p:nvPr/>
        </p:nvSpPr>
        <p:spPr>
          <a:xfrm>
            <a:off x="438200" y="388700"/>
            <a:ext cx="3274200" cy="4393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725225" y="1831363"/>
            <a:ext cx="2685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2100" u="sng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In der Zwischenzeit</a:t>
            </a:r>
            <a:r>
              <a:rPr i="1" lang="de" sz="2100">
                <a:solidFill>
                  <a:srgbClr val="3C3C3C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 </a:t>
            </a:r>
            <a:r>
              <a:rPr lang="de" sz="21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könnt ihr gerne hier vorbeischauen:</a:t>
            </a:r>
            <a:endParaRPr sz="21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18" name="Google Shape;118;p17">
            <a:hlinkClick r:id="rId4"/>
          </p:cNvPr>
          <p:cNvSpPr/>
          <p:nvPr/>
        </p:nvSpPr>
        <p:spPr>
          <a:xfrm>
            <a:off x="748400" y="3090602"/>
            <a:ext cx="2653800" cy="30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7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ICH MÖCHTE </a:t>
            </a:r>
            <a:r>
              <a:rPr b="1" lang="de" sz="7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MEHR INSPIRATION </a:t>
            </a:r>
            <a:r>
              <a:rPr lang="de" sz="7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VON 1000THINGS</a:t>
            </a:r>
            <a:endParaRPr sz="7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19" name="Google Shape;119;p17">
            <a:hlinkClick r:id="rId5"/>
          </p:cNvPr>
          <p:cNvSpPr/>
          <p:nvPr/>
        </p:nvSpPr>
        <p:spPr>
          <a:xfrm>
            <a:off x="748400" y="3523801"/>
            <a:ext cx="2653800" cy="30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e" sz="700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ICH MÖCHTE MEHR INFOS ZU 1000THINGS</a:t>
            </a:r>
            <a:endParaRPr sz="700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0552" y="4300875"/>
            <a:ext cx="440346" cy="2678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>
            <a:off x="2576546" y="4178676"/>
            <a:ext cx="831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1100" u="sng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Mediakit 2025</a:t>
            </a:r>
            <a:endParaRPr i="1" sz="1100">
              <a:solidFill>
                <a:schemeClr val="dk1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cxnSp>
        <p:nvCxnSpPr>
          <p:cNvPr id="122" name="Google Shape;122;p17"/>
          <p:cNvCxnSpPr/>
          <p:nvPr/>
        </p:nvCxnSpPr>
        <p:spPr>
          <a:xfrm>
            <a:off x="732200" y="1681350"/>
            <a:ext cx="2657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732200" y="4131050"/>
            <a:ext cx="2657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7"/>
          <p:cNvSpPr txBox="1"/>
          <p:nvPr/>
        </p:nvSpPr>
        <p:spPr>
          <a:xfrm>
            <a:off x="712177" y="841285"/>
            <a:ext cx="2791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de" sz="4400">
                <a:solidFill>
                  <a:schemeClr val="dk2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Das war’s!</a:t>
            </a:r>
            <a:endParaRPr i="1" sz="4400">
              <a:solidFill>
                <a:schemeClr val="dk2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4444446" y="870750"/>
            <a:ext cx="1637400" cy="3402000"/>
          </a:xfrm>
          <a:prstGeom prst="roundRect">
            <a:avLst>
              <a:gd fmla="val 16667" name="adj"/>
            </a:avLst>
          </a:prstGeom>
          <a:solidFill>
            <a:srgbClr val="FAF5EB"/>
          </a:solidFill>
          <a:ln cap="flat" cmpd="sng" w="9525">
            <a:solidFill>
              <a:srgbClr val="FF646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4498238" y="3608120"/>
            <a:ext cx="15309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" sz="800">
                <a:latin typeface="Public Sans"/>
                <a:ea typeface="Public Sans"/>
                <a:cs typeface="Public Sans"/>
                <a:sym typeface="Public Sans"/>
              </a:rPr>
              <a:t>+43 676 62 02 722</a:t>
            </a:r>
            <a:br>
              <a:rPr lang="de" sz="800">
                <a:latin typeface="Public Sans"/>
                <a:ea typeface="Public Sans"/>
                <a:cs typeface="Public Sans"/>
                <a:sym typeface="Public Sans"/>
              </a:rPr>
            </a:br>
            <a:r>
              <a:rPr lang="de" sz="600" u="sng">
                <a:solidFill>
                  <a:srgbClr val="007E92"/>
                </a:solidFill>
                <a:latin typeface="Public Sans"/>
                <a:ea typeface="Public Sans"/>
                <a:cs typeface="Public Sans"/>
                <a:sym typeface="Public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DENISE@1000THINGS.AT</a:t>
            </a:r>
            <a:endParaRPr sz="600" u="sng">
              <a:solidFill>
                <a:srgbClr val="007E92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4498238" y="2913661"/>
            <a:ext cx="153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de" sz="17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Denise</a:t>
            </a:r>
            <a:br>
              <a:rPr lang="de" sz="17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</a:br>
            <a:r>
              <a:rPr lang="de" sz="17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Riedl</a:t>
            </a:r>
            <a:endParaRPr sz="1700">
              <a:solidFill>
                <a:srgbClr val="000000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4556835" y="2495975"/>
            <a:ext cx="143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de" sz="800" u="sng">
                <a:solidFill>
                  <a:srgbClr val="ED684B"/>
                </a:solidFill>
                <a:latin typeface="Public Sans"/>
                <a:ea typeface="Public Sans"/>
                <a:cs typeface="Public Sans"/>
                <a:sym typeface="Public Sans"/>
              </a:rPr>
              <a:t>PARTNERSHIPS</a:t>
            </a:r>
            <a:endParaRPr b="1" sz="800" u="sng">
              <a:solidFill>
                <a:srgbClr val="ED684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6486725" y="3600670"/>
            <a:ext cx="1530900" cy="41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de" sz="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+43 676 782 11 94</a:t>
            </a:r>
            <a:br>
              <a:rPr b="0" i="0" lang="de" sz="800" u="none" cap="none" strike="noStrike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</a:br>
            <a:r>
              <a:rPr b="0" i="0" lang="de" sz="600" u="sng" cap="none" strike="noStrike">
                <a:solidFill>
                  <a:srgbClr val="007E92"/>
                </a:solidFill>
                <a:latin typeface="Public Sans"/>
                <a:ea typeface="Public Sans"/>
                <a:cs typeface="Public Sans"/>
                <a:sym typeface="Public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</a:t>
            </a:r>
            <a:r>
              <a:rPr lang="de" sz="600" u="sng">
                <a:solidFill>
                  <a:srgbClr val="007E92"/>
                </a:solidFill>
                <a:latin typeface="Public Sans"/>
                <a:ea typeface="Public Sans"/>
                <a:cs typeface="Public Sans"/>
                <a:sym typeface="Public Sans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LEXANDER</a:t>
            </a:r>
            <a:r>
              <a:rPr b="0" i="0" lang="de" sz="600" u="sng" cap="none" strike="noStrike">
                <a:solidFill>
                  <a:srgbClr val="007E92"/>
                </a:solidFill>
                <a:latin typeface="Public Sans"/>
                <a:ea typeface="Public Sans"/>
                <a:cs typeface="Public Sans"/>
                <a:sym typeface="Public Sans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@1000THINGS.AT</a:t>
            </a:r>
            <a:endParaRPr b="0" i="0" sz="600" u="none" cap="none" strike="noStrike">
              <a:solidFill>
                <a:srgbClr val="007E92"/>
              </a:solidFill>
              <a:latin typeface="Public Sans Medium"/>
              <a:ea typeface="Public Sans Medium"/>
              <a:cs typeface="Public Sans Medium"/>
              <a:sym typeface="Public Sans Medium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6486725" y="2906211"/>
            <a:ext cx="1530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de" sz="17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Alex</a:t>
            </a:r>
            <a:br>
              <a:rPr b="0" i="0" lang="de" sz="1700" u="none" cap="none" strike="noStrik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</a:br>
            <a:r>
              <a:rPr lang="de" sz="1700">
                <a:latin typeface="Playfair Display SemiBold"/>
                <a:ea typeface="Playfair Display SemiBold"/>
                <a:cs typeface="Playfair Display SemiBold"/>
                <a:sym typeface="Playfair Display SemiBold"/>
              </a:rPr>
              <a:t>Mitteröcker</a:t>
            </a:r>
            <a:endParaRPr b="0" i="0" sz="1700" u="none" cap="none" strike="noStrike">
              <a:solidFill>
                <a:srgbClr val="000000"/>
              </a:solidFill>
              <a:latin typeface="Playfair Display SemiBold"/>
              <a:ea typeface="Playfair Display SemiBold"/>
              <a:cs typeface="Playfair Display SemiBold"/>
              <a:sym typeface="Playfair Display SemiBold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 rotWithShape="1">
          <a:blip r:embed="rId12">
            <a:alphaModFix/>
          </a:blip>
          <a:srcRect b="15675" l="12241" r="12241" t="6101"/>
          <a:stretch/>
        </p:blipFill>
        <p:spPr>
          <a:xfrm>
            <a:off x="6610625" y="1022105"/>
            <a:ext cx="1283100" cy="1329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132" name="Google Shape;132;p17"/>
          <p:cNvSpPr txBox="1"/>
          <p:nvPr/>
        </p:nvSpPr>
        <p:spPr>
          <a:xfrm>
            <a:off x="6545323" y="2488525"/>
            <a:ext cx="143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de" sz="800" u="sng" cap="none" strike="noStrike">
                <a:solidFill>
                  <a:srgbClr val="ED684B"/>
                </a:solidFill>
                <a:latin typeface="Public Sans"/>
                <a:ea typeface="Public Sans"/>
                <a:cs typeface="Public Sans"/>
                <a:sym typeface="Public Sans"/>
              </a:rPr>
              <a:t>PARTNERSHIPS</a:t>
            </a:r>
            <a:endParaRPr b="1" i="0" sz="800" u="sng" cap="none" strike="noStrike">
              <a:solidFill>
                <a:srgbClr val="ED684B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pic>
        <p:nvPicPr>
          <p:cNvPr id="133" name="Google Shape;133;p17"/>
          <p:cNvPicPr preferRelativeResize="0"/>
          <p:nvPr/>
        </p:nvPicPr>
        <p:blipFill rotWithShape="1">
          <a:blip r:embed="rId13">
            <a:alphaModFix/>
          </a:blip>
          <a:srcRect b="9568" l="8088" r="8096" t="3603"/>
          <a:stretch/>
        </p:blipFill>
        <p:spPr>
          <a:xfrm>
            <a:off x="4615600" y="1056800"/>
            <a:ext cx="1295100" cy="1329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3C3C3C"/>
      </a:dk1>
      <a:lt1>
        <a:srgbClr val="FAF5EB"/>
      </a:lt1>
      <a:dk2>
        <a:srgbClr val="FF6464"/>
      </a:dk2>
      <a:lt2>
        <a:srgbClr val="FFDCDC"/>
      </a:lt2>
      <a:accent1>
        <a:srgbClr val="FFF000"/>
      </a:accent1>
      <a:accent2>
        <a:srgbClr val="FFB9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B4AD253012BF47A04B10179652CB2F" ma:contentTypeVersion="15" ma:contentTypeDescription="Ein neues Dokument erstellen." ma:contentTypeScope="" ma:versionID="1ff5ab67aabd16eb26bf9be5bc7e9f07">
  <xsd:schema xmlns:xsd="http://www.w3.org/2001/XMLSchema" xmlns:xs="http://www.w3.org/2001/XMLSchema" xmlns:p="http://schemas.microsoft.com/office/2006/metadata/properties" xmlns:ns2="d2d271cd-4801-42f9-84d0-3e8e14c92be5" xmlns:ns3="54993797-0885-494d-94f5-e45244f0779e" targetNamespace="http://schemas.microsoft.com/office/2006/metadata/properties" ma:root="true" ma:fieldsID="564ee88808b640d530ba917672269b57" ns2:_="" ns3:_="">
    <xsd:import namespace="d2d271cd-4801-42f9-84d0-3e8e14c92be5"/>
    <xsd:import namespace="54993797-0885-494d-94f5-e45244f0779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d271cd-4801-42f9-84d0-3e8e14c92be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de16f5bb-d566-4dba-bf69-0aabc0756d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993797-0885-494d-94f5-e45244f0779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4733c02-4e73-403a-9a06-4cdb0fc9b173}" ma:internalName="TaxCatchAll" ma:showField="CatchAllData" ma:web="54993797-0885-494d-94f5-e45244f077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4993797-0885-494d-94f5-e45244f0779e" xsi:nil="true"/>
    <lcf76f155ced4ddcb4097134ff3c332f xmlns="d2d271cd-4801-42f9-84d0-3e8e14c92b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8140FA-54EF-4287-A74E-4C485ADF2442}"/>
</file>

<file path=customXml/itemProps2.xml><?xml version="1.0" encoding="utf-8"?>
<ds:datastoreItem xmlns:ds="http://schemas.openxmlformats.org/officeDocument/2006/customXml" ds:itemID="{B968B9AF-9C92-4D31-AA3D-11B3E4B403B8}"/>
</file>

<file path=customXml/itemProps3.xml><?xml version="1.0" encoding="utf-8"?>
<ds:datastoreItem xmlns:ds="http://schemas.openxmlformats.org/officeDocument/2006/customXml" ds:itemID="{01937641-4D02-4E36-86BE-E7065F74A46E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0x010100CEB4AD253012BF47A04B10179652CB2F</vt:lpwstr>
  </property>
</Properties>
</file>